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256" r:id="rId3"/>
    <p:sldId id="257" r:id="rId4"/>
    <p:sldId id="258" r:id="rId5"/>
    <p:sldId id="259" r:id="rId6"/>
    <p:sldId id="260" r:id="rId7"/>
    <p:sldId id="261" r:id="rId8"/>
    <p:sldId id="266" r:id="rId9"/>
    <p:sldId id="263" r:id="rId10"/>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30" autoAdjust="0"/>
    <p:restoredTop sz="89799" autoAdjust="0"/>
  </p:normalViewPr>
  <p:slideViewPr>
    <p:cSldViewPr>
      <p:cViewPr varScale="1">
        <p:scale>
          <a:sx n="71" d="100"/>
          <a:sy n="71" d="100"/>
        </p:scale>
        <p:origin x="-21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1DCA0-6C4B-44BF-BEB7-C1C32D0EDFBD}" type="datetimeFigureOut">
              <a:rPr lang="nl-NL" smtClean="0"/>
              <a:t>22-3-2017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FDEF6E-2254-4A7D-9DBC-B95D46B43725}" type="slidenum">
              <a:rPr lang="nl-NL" smtClean="0"/>
              <a:t>‹nr.›</a:t>
            </a:fld>
            <a:endParaRPr lang="nl-NL"/>
          </a:p>
        </p:txBody>
      </p:sp>
    </p:spTree>
    <p:extLst>
      <p:ext uri="{BB962C8B-B14F-4D97-AF65-F5344CB8AC3E}">
        <p14:creationId xmlns:p14="http://schemas.microsoft.com/office/powerpoint/2010/main" val="1496868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Dia 1 is een</a:t>
            </a:r>
            <a:r>
              <a:rPr lang="nl-NL" baseline="0" dirty="0" smtClean="0"/>
              <a:t> titel dia met wat voorbeelden van stadse natuur. Al zijn de voorbeelden niet zomaar gekozen. De foto’s vertegenwoordigen de 6 soortgroepen die in de gebieden van de stedelijke ecologische structuur(S.E.S.) worden onderzocht. Deze groepen zijn: zoogdieren, amfibieën, libellen, vogels, planten en dagvlinders (hier een bijzondere soort, de luzernevlinder).</a:t>
            </a:r>
          </a:p>
          <a:p>
            <a:r>
              <a:rPr lang="nl-NL" sz="800" baseline="0" dirty="0" smtClean="0">
                <a:solidFill>
                  <a:schemeClr val="bg1">
                    <a:lumMod val="50000"/>
                  </a:schemeClr>
                </a:solidFill>
              </a:rPr>
              <a:t>Foto egel Bert Holsteijn alle andere foto’s Harry Holsteijn en Gerben Hovenkamp NDE Groningen</a:t>
            </a:r>
            <a:endParaRPr lang="nl-NL" sz="800" dirty="0">
              <a:solidFill>
                <a:schemeClr val="bg1">
                  <a:lumMod val="50000"/>
                </a:schemeClr>
              </a:solidFill>
            </a:endParaRPr>
          </a:p>
        </p:txBody>
      </p:sp>
      <p:sp>
        <p:nvSpPr>
          <p:cNvPr id="4" name="Tijdelijke aanduiding voor dianummer 3"/>
          <p:cNvSpPr>
            <a:spLocks noGrp="1"/>
          </p:cNvSpPr>
          <p:nvPr>
            <p:ph type="sldNum" sz="quarter" idx="10"/>
          </p:nvPr>
        </p:nvSpPr>
        <p:spPr/>
        <p:txBody>
          <a:bodyPr/>
          <a:lstStyle/>
          <a:p>
            <a:fld id="{C0FDEF6E-2254-4A7D-9DBC-B95D46B43725}" type="slidenum">
              <a:rPr lang="nl-NL" smtClean="0"/>
              <a:t>1</a:t>
            </a:fld>
            <a:endParaRPr lang="nl-NL"/>
          </a:p>
        </p:txBody>
      </p:sp>
    </p:spTree>
    <p:extLst>
      <p:ext uri="{BB962C8B-B14F-4D97-AF65-F5344CB8AC3E}">
        <p14:creationId xmlns:p14="http://schemas.microsoft.com/office/powerpoint/2010/main" val="927725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stad Groningen kent een stedelijke ecologische</a:t>
            </a:r>
            <a:r>
              <a:rPr lang="nl-NL" baseline="0" dirty="0" smtClean="0"/>
              <a:t> structuur (S.E.S.). De s.e.s. bestaat uit groene gebieden met een voor de stad hoge natuurwaarde die zo veel mogelijk met elkaar zijn (of nog zullen worden) verbonden. Deze gebieden worden op een ecologische manier beheerd om zo een leefomgeving voor verschillende soorten te creëren of in stand te houden. Om een geschikte leefomgeving voor verschillende soorten te creëren zijn sommige gebieden anders ingericht. Park Selwerd is een goed voorbeeld van herinrichting. Hier zijn beschoeide oevers, die ongeschikt zijn voor amfibieën, vervangen door natuurlijke oevers. Daarnaast zijn er stukken gazon verwijderd en ingezaaid met bloeiende inheemse kruiden. Deze kruiden leveren voedsel voor veel insecten soorten waaronder dagvlinders. Insecten zijn weer voedsel voor andere dieren zoals vogels en libellen.</a:t>
            </a:r>
          </a:p>
          <a:p>
            <a:r>
              <a:rPr lang="nl-NL" dirty="0" smtClean="0"/>
              <a:t>Om de kwaliteit van de natuur in de stad in de gaten te houden wordt de ses door een onderzoeksbureau elk jaar gemonitord.</a:t>
            </a:r>
            <a:r>
              <a:rPr lang="nl-NL" baseline="0" dirty="0" smtClean="0"/>
              <a:t> Dit gebeurd doormiddel van het doelsoorten beleid. Doelsoorten zijn soorten die kenmerkend zijn voor hun omgeving. Zij stellen hoge eisen aan hun omgeving en wanneer aan die eisen wordt voldaan profiteren niet alleen de doelsoorten, maar tal van andere soorten die minder kritisch zijn.</a:t>
            </a:r>
          </a:p>
          <a:p>
            <a:r>
              <a:rPr lang="nl-NL" baseline="0" dirty="0" smtClean="0"/>
              <a:t>Voor meer informatie over het doelsoortenbeleid: zie het rapport doelsoortenbeleid-uniek en doelgericht beheer van stadsnatuur</a:t>
            </a:r>
            <a:endParaRPr lang="nl-NL" dirty="0"/>
          </a:p>
        </p:txBody>
      </p:sp>
      <p:sp>
        <p:nvSpPr>
          <p:cNvPr id="4" name="Tijdelijke aanduiding voor dianummer 3"/>
          <p:cNvSpPr>
            <a:spLocks noGrp="1"/>
          </p:cNvSpPr>
          <p:nvPr>
            <p:ph type="sldNum" sz="quarter" idx="10"/>
          </p:nvPr>
        </p:nvSpPr>
        <p:spPr/>
        <p:txBody>
          <a:bodyPr/>
          <a:lstStyle/>
          <a:p>
            <a:fld id="{C0FDEF6E-2254-4A7D-9DBC-B95D46B43725}" type="slidenum">
              <a:rPr lang="nl-NL" smtClean="0"/>
              <a:t>2</a:t>
            </a:fld>
            <a:endParaRPr lang="nl-NL"/>
          </a:p>
        </p:txBody>
      </p:sp>
    </p:spTree>
    <p:extLst>
      <p:ext uri="{BB962C8B-B14F-4D97-AF65-F5344CB8AC3E}">
        <p14:creationId xmlns:p14="http://schemas.microsoft.com/office/powerpoint/2010/main" val="2098415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a:t>
            </a:r>
            <a:r>
              <a:rPr lang="nl-NL" baseline="0" dirty="0" smtClean="0"/>
              <a:t> aantal soorten wilde planten en dieren in het agrarisch gebied is de laatste decennia sterk afgenomen. Door schaalvergroting en ruilverkaveling zijn veel hagen, houtsingels en overhoekjes met wilde planten verdwenen. Deze kleine landschapselementen zorgden juist voor voedsel, schuil en nest plaatsen voor wilde dieren. Op een akker groeit maar een soort plant dit noemt men een monocultuur. En weilanden bestaan maar uit een paar soorten gras. Omdat er in het agrarisch gebied weinig diversiteit is in het aantal plantensoorten biedt dit ook weinig voedsel en leefomgevingen voor wilde dieren. Daarnaast worden ongewenste dieren er bestreden met gif dat helaas niet alleen de plaagdieren doodt maar ook veel andere dieren. Hierdoor is de diversiteit van wilde planten en diersoorten erg laag. De diversiteit aan soorten in een gebied noemt men biodiversiteit. </a:t>
            </a:r>
          </a:p>
          <a:p>
            <a:r>
              <a:rPr lang="nl-NL" baseline="0" dirty="0" smtClean="0"/>
              <a:t>Het groen in steden is tegenwoordig vaak gevarieerder dan in het agrarisch gebied. Zeker als het ecologisch beheerd wordt. Daardoor komen er dus ook meer soorten wilde planten en dieren voor. Je kunt dus stellen dat de biodiversiteit in stadsgroen groter is dan in agrarisch gebied.</a:t>
            </a:r>
          </a:p>
          <a:p>
            <a:endParaRPr lang="nl-NL" baseline="0" dirty="0" smtClean="0"/>
          </a:p>
          <a:p>
            <a:r>
              <a:rPr lang="nl-NL" sz="800" baseline="0" dirty="0" smtClean="0"/>
              <a:t>Foto’s boven: Wikipedia</a:t>
            </a:r>
          </a:p>
          <a:p>
            <a:r>
              <a:rPr lang="nl-NL" sz="800" baseline="0" dirty="0" smtClean="0"/>
              <a:t>Foto’s onder: Gerben Hovenkamp NDE Groningen</a:t>
            </a:r>
            <a:endParaRPr lang="nl-NL" sz="800" dirty="0"/>
          </a:p>
        </p:txBody>
      </p:sp>
      <p:sp>
        <p:nvSpPr>
          <p:cNvPr id="4" name="Tijdelijke aanduiding voor dianummer 3"/>
          <p:cNvSpPr>
            <a:spLocks noGrp="1"/>
          </p:cNvSpPr>
          <p:nvPr>
            <p:ph type="sldNum" sz="quarter" idx="10"/>
          </p:nvPr>
        </p:nvSpPr>
        <p:spPr/>
        <p:txBody>
          <a:bodyPr/>
          <a:lstStyle/>
          <a:p>
            <a:fld id="{C0FDEF6E-2254-4A7D-9DBC-B95D46B43725}" type="slidenum">
              <a:rPr lang="nl-NL" smtClean="0"/>
              <a:t>3</a:t>
            </a:fld>
            <a:endParaRPr lang="nl-NL"/>
          </a:p>
        </p:txBody>
      </p:sp>
    </p:spTree>
    <p:extLst>
      <p:ext uri="{BB962C8B-B14F-4D97-AF65-F5344CB8AC3E}">
        <p14:creationId xmlns:p14="http://schemas.microsoft.com/office/powerpoint/2010/main" val="2861100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Om voor een geschikte leefomgeving te zorgen is het belangrijk dat er voedsel is voor verschillende soorten wilde dieren. Een voedsel keten begint altijd met planten (omdat alleen zij in staat zijn de energie van de zon te binden en zo door</a:t>
            </a:r>
            <a:r>
              <a:rPr lang="nl-NL" baseline="0" dirty="0" smtClean="0"/>
              <a:t> te geven, energie waar alles van afhankelijk is). De planten w</a:t>
            </a:r>
            <a:r>
              <a:rPr lang="nl-NL" dirty="0" smtClean="0"/>
              <a:t>orden gegeten door planteneters die op hun buurt weer door roofdieren worden gegeten. Verschillende soorten eten verschillende delen van planten. Bloemen leveren nectar voor insecten, bladeren worden door</a:t>
            </a:r>
            <a:r>
              <a:rPr lang="nl-NL" baseline="0" dirty="0" smtClean="0"/>
              <a:t> veel soorten gegeten en weer andere soorten eten graag zaden, noten en/of bessen. Een beplanting met een diversiteit aan soorten levert dus voedsel aan een diversiteit aan diersoorten. De voorkeur gaat hierbij uit naar inheemse planten omdat veel dieren aangepast zijn aan het eten van deze soorten. De rupsen van het oranje tipje (een dagvlinder en doelsoort van een aantal gebieden) eten bijvoorbeeld enkel pinksterbloem en look zonder look. </a:t>
            </a:r>
          </a:p>
          <a:p>
            <a:endParaRPr lang="nl-NL" baseline="0" dirty="0" smtClean="0"/>
          </a:p>
          <a:p>
            <a:r>
              <a:rPr lang="nl-NL" baseline="0" dirty="0" smtClean="0"/>
              <a:t>Daarnaast zorgt een gevarieerde beplanting voor schuil en nest mogelijkheden. Bomen bieden nestgelegenheid aan o.a. vogels, vleermuizen en tal van insectensoorten. In struiken nestelen dan juist weer andere soorten. En in de kruiden laag kunnen weer andere soorten een geschikte plek vinden om een nest te maken. Daarnaast bieden vooral struiken en stukken met hogere kruiden beschutting voor veel dieren. Denk hierbij aan zoogdieren maar ook kleinere vogels en insecten. Een andere manier om dieren meer schuilmogelijkheden te bieden zijn takkenrillen. Hiervoor worden gesnoeide takken op langgerekte bulten gelegd. Vooral veel kleinere zoogdieren kunnen zich hier verschuilen maar ook bijvoorbeeld het winterkoninkje is er dol op.</a:t>
            </a:r>
          </a:p>
          <a:p>
            <a:r>
              <a:rPr lang="nl-NL" baseline="0" dirty="0" smtClean="0"/>
              <a:t>Dood hout zorgt voor veel leven. Er groeien prachtige paddenstoelen op en er leven verschillende ongewervelde dieren in en op. Grotere stammen die op de grond liggen zijn een goede plek voor verschillende amfibieën om onder te overwinteren. Ook onder dode bladeren op de grond overwinteren allerlei dieren waaronder bijvoorbeeld egels. Bovendien zorgen dood hout en bladeren als ze verteren weer voor voedingsstoffen voor planten. Dit is de mineralen kringloop.</a:t>
            </a:r>
          </a:p>
          <a:p>
            <a:r>
              <a:rPr lang="nl-NL" baseline="0" dirty="0" smtClean="0"/>
              <a:t>Foto’s: Harry Holsteijn en Gerben Hovenkamp </a:t>
            </a:r>
            <a:endParaRPr lang="nl-NL" dirty="0"/>
          </a:p>
        </p:txBody>
      </p:sp>
      <p:sp>
        <p:nvSpPr>
          <p:cNvPr id="4" name="Tijdelijke aanduiding voor dianummer 3"/>
          <p:cNvSpPr>
            <a:spLocks noGrp="1"/>
          </p:cNvSpPr>
          <p:nvPr>
            <p:ph type="sldNum" sz="quarter" idx="10"/>
          </p:nvPr>
        </p:nvSpPr>
        <p:spPr/>
        <p:txBody>
          <a:bodyPr/>
          <a:lstStyle/>
          <a:p>
            <a:fld id="{C0FDEF6E-2254-4A7D-9DBC-B95D46B43725}" type="slidenum">
              <a:rPr lang="nl-NL" smtClean="0"/>
              <a:t>4</a:t>
            </a:fld>
            <a:endParaRPr lang="nl-NL"/>
          </a:p>
        </p:txBody>
      </p:sp>
    </p:spTree>
    <p:extLst>
      <p:ext uri="{BB962C8B-B14F-4D97-AF65-F5344CB8AC3E}">
        <p14:creationId xmlns:p14="http://schemas.microsoft.com/office/powerpoint/2010/main" val="1747526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is voor dieren belangrijk om zich veilig tussen gebieden te kunnen verplaatsen</a:t>
            </a:r>
            <a:r>
              <a:rPr lang="nl-NL" baseline="0" dirty="0" smtClean="0"/>
              <a:t> om bijvoorbeeld voldoende voedsel of een partner te vinden. Veel amfibieën trekken in het voorjaar van hun winterslaap plekken naar het water om zich voort te planten, om daarna dezelfde reis in omgekeerde richting te maken. In een druk en volgebouwd land als Nederland is het voor veel dieren gevaarlijk om zich van a naar b te verplaatsen. Er vinden jaarlijks dan ook vele dieren de dood in het verkeer. Om dit te voorkomen zijn er verschillende oplossingen zoals faunatunnels (foto boven midden), ecoducten (foto boven rechts) maar ook groene verbindingen (foto onder links). In kanalen kunnen fauna uittreed plaatsen (foto onder midden) gemaakt worden zodat dieren er in en uit kunnen. Dit om er voor te zorgen dat dieren het kanaal kunnen oversteken maar ook zodat dieren die per ongeluk te water zijn geraakt er weer uit kunnen en niet verdrinken. Een vistrap (foto onder rechts) zorgt ervoor dat vissen en andere waterdieren sluizen, dammen en andere obstakels kunnen passeren.</a:t>
            </a:r>
          </a:p>
          <a:p>
            <a:r>
              <a:rPr lang="nl-NL" baseline="0" dirty="0" smtClean="0"/>
              <a:t>Gelukkig worden er al jaren steeds meer voorzieningen aangelegd zodat dieren zich veilig kunnen verplaatsen. Dat doen we zowel voor de dieren als voor onszelf om ongelukken (plotseling uitwijken e.d.) te voorkomen. </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aseline="0" dirty="0" smtClean="0">
                <a:solidFill>
                  <a:schemeClr val="bg1">
                    <a:lumMod val="50000"/>
                  </a:schemeClr>
                </a:solidFill>
              </a:rPr>
              <a:t>foto’s Harry Holsteijn en Gerben Hovenkamp NDE Groningen</a:t>
            </a:r>
            <a:endParaRPr lang="nl-NL" sz="1200" dirty="0" smtClean="0">
              <a:solidFill>
                <a:schemeClr val="bg1">
                  <a:lumMod val="50000"/>
                </a:schemeClr>
              </a:solidFill>
            </a:endParaRPr>
          </a:p>
          <a:p>
            <a:endParaRPr lang="nl-NL" dirty="0"/>
          </a:p>
        </p:txBody>
      </p:sp>
      <p:sp>
        <p:nvSpPr>
          <p:cNvPr id="4" name="Tijdelijke aanduiding voor dianummer 3"/>
          <p:cNvSpPr>
            <a:spLocks noGrp="1"/>
          </p:cNvSpPr>
          <p:nvPr>
            <p:ph type="sldNum" sz="quarter" idx="10"/>
          </p:nvPr>
        </p:nvSpPr>
        <p:spPr/>
        <p:txBody>
          <a:bodyPr/>
          <a:lstStyle/>
          <a:p>
            <a:fld id="{C0FDEF6E-2254-4A7D-9DBC-B95D46B43725}" type="slidenum">
              <a:rPr lang="nl-NL" smtClean="0"/>
              <a:t>5</a:t>
            </a:fld>
            <a:endParaRPr lang="nl-NL"/>
          </a:p>
        </p:txBody>
      </p:sp>
    </p:spTree>
    <p:extLst>
      <p:ext uri="{BB962C8B-B14F-4D97-AF65-F5344CB8AC3E}">
        <p14:creationId xmlns:p14="http://schemas.microsoft.com/office/powerpoint/2010/main" val="276897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SES staat niet op zichzelf. Op verschillende plekken grenst de SES aan het</a:t>
            </a:r>
            <a:r>
              <a:rPr lang="nl-NL" baseline="0" dirty="0" smtClean="0"/>
              <a:t> natuurnetwerk Nederland (voorheen de ecologische hoofd structuur). Dele van het natuurnetwerk Nederland zijn ook natura 2000 gebieden. Natura 2000 gebieden zijn door de Europese unie aangewezen gebieden met een hoge natuurwaarde, de groene gebieden op de kaart van Europa. Het idee is in beide gevallen hetzelfde als bij de SES. Gebieden met een hoge natuurwaarde beschermen en goed beheren en deze zo veel mogelijk proberen te verbinden.</a:t>
            </a:r>
          </a:p>
          <a:p>
            <a:r>
              <a:rPr lang="nl-NL" baseline="0" dirty="0" smtClean="0"/>
              <a:t>Dit alles om de achteruitgang van de biodiversiteit in Europa een halt toe te roepen en in de toekomst hopelijk weer toe te laten nemen.</a:t>
            </a:r>
            <a:endParaRPr lang="nl-NL" dirty="0"/>
          </a:p>
        </p:txBody>
      </p:sp>
      <p:sp>
        <p:nvSpPr>
          <p:cNvPr id="4" name="Tijdelijke aanduiding voor dianummer 3"/>
          <p:cNvSpPr>
            <a:spLocks noGrp="1"/>
          </p:cNvSpPr>
          <p:nvPr>
            <p:ph type="sldNum" sz="quarter" idx="10"/>
          </p:nvPr>
        </p:nvSpPr>
        <p:spPr/>
        <p:txBody>
          <a:bodyPr/>
          <a:lstStyle/>
          <a:p>
            <a:fld id="{C0FDEF6E-2254-4A7D-9DBC-B95D46B43725}" type="slidenum">
              <a:rPr lang="nl-NL" smtClean="0"/>
              <a:t>6</a:t>
            </a:fld>
            <a:endParaRPr lang="nl-NL"/>
          </a:p>
        </p:txBody>
      </p:sp>
    </p:spTree>
    <p:extLst>
      <p:ext uri="{BB962C8B-B14F-4D97-AF65-F5344CB8AC3E}">
        <p14:creationId xmlns:p14="http://schemas.microsoft.com/office/powerpoint/2010/main" val="1439260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Waarom is natuur zo belangrijk? Omdat de natuur veel</a:t>
            </a:r>
            <a:r>
              <a:rPr lang="nl-NL" baseline="0" dirty="0" smtClean="0"/>
              <a:t> voor ons doet. Doordat dieren andere dieren op eten wordt voorkomen dat sommige soorten een plaag kunnen worden. Hierdoor hoeven geen of minder bestrijdingsmiddelen gebruikt te worden, wat de biodiversiteit weer ten goede komt. Verschillende soorten insecten zorgen er voor dat planten bestoven worden. Als dit niet gebeurt zullen veel planten, waaronder veel landbouwgewassen, uitsterven. Bacteriën, schimmels en een verscheidenheid aan diersoorten zorgen voor een gezonde bodem. Ze houden de mineralen kringloop in stand, zorgen voor een goede waterhuishouding en slaan veel CO</a:t>
            </a:r>
            <a:r>
              <a:rPr lang="nl-NL" sz="1050" baseline="0" dirty="0" smtClean="0"/>
              <a:t>2 op dat anders vrij zou komen.</a:t>
            </a:r>
          </a:p>
          <a:p>
            <a:r>
              <a:rPr lang="nl-NL" sz="1050" baseline="0" dirty="0" smtClean="0"/>
              <a:t>Het groen in de stad heeft een grote invloed op het klimaat. Het zorgt ervoor dat het op een hete dag niet te warm wordt (hittestress) en dat bij zware regenbuien het water weg kan. Planten slaan veel CO2 op waardoor ze helpen het versterkte broeikaseffect tegen te gaan. Bovendien halen ze fijn stof uit de lucht en zorgen zo voor een betere lucht kwaliteit.</a:t>
            </a:r>
          </a:p>
          <a:p>
            <a:r>
              <a:rPr lang="nl-NL" sz="1050" baseline="0" dirty="0" smtClean="0"/>
              <a:t>Daarnaast is stads groen belangrijk voor mensen om te ontspannen, te wandelen, sporten of om gewoon lekker in het zonnetje te zitten. Recreëren in de natuur kan allerlei klachten zoals stress voorkomen of verminderen. Bovendien is uit onderzoek gebleken dat mensen sneller genezen door natuur. Alleen uitzicht op groen vanuit het ziekbed helpt al. Daarom heeft het martiniziekenhuis een prachtige tuin aangelegd.</a:t>
            </a:r>
          </a:p>
          <a:p>
            <a:r>
              <a:rPr lang="nl-NL" sz="1050" baseline="0" dirty="0" smtClean="0"/>
              <a:t>Foto’s weerstation en martiniziekenhuistuin: internet</a:t>
            </a:r>
          </a:p>
          <a:p>
            <a:r>
              <a:rPr lang="nl-NL" sz="1100" dirty="0" smtClean="0"/>
              <a:t>Alle andere foto’s Harry Holsteijn en Gerben Hovenkamp NDE Groningen</a:t>
            </a:r>
          </a:p>
          <a:p>
            <a:endParaRPr lang="nl-NL" sz="1100" dirty="0"/>
          </a:p>
        </p:txBody>
      </p:sp>
      <p:sp>
        <p:nvSpPr>
          <p:cNvPr id="4" name="Tijdelijke aanduiding voor dianummer 3"/>
          <p:cNvSpPr>
            <a:spLocks noGrp="1"/>
          </p:cNvSpPr>
          <p:nvPr>
            <p:ph type="sldNum" sz="quarter" idx="10"/>
          </p:nvPr>
        </p:nvSpPr>
        <p:spPr/>
        <p:txBody>
          <a:bodyPr/>
          <a:lstStyle/>
          <a:p>
            <a:fld id="{C0FDEF6E-2254-4A7D-9DBC-B95D46B43725}" type="slidenum">
              <a:rPr lang="nl-NL" smtClean="0"/>
              <a:t>7</a:t>
            </a:fld>
            <a:endParaRPr lang="nl-NL"/>
          </a:p>
        </p:txBody>
      </p:sp>
    </p:spTree>
    <p:extLst>
      <p:ext uri="{BB962C8B-B14F-4D97-AF65-F5344CB8AC3E}">
        <p14:creationId xmlns:p14="http://schemas.microsoft.com/office/powerpoint/2010/main" val="1360646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is dus belangrijk om zuinig te zijn op de natuur met al zijn biodiversiteit. Het is zelfs broodnodig om de natuur te beschermen. Op dit moment sterven er in hoog tempo soorten uit door menselijk handelen.</a:t>
            </a:r>
            <a:r>
              <a:rPr lang="nl-NL" baseline="0" dirty="0" smtClean="0"/>
              <a:t> Het gevaar bestaat dat als er te veel soorten uitsterven het hele natuurlijke systeem als een kaartenhuis in elkaar stort, met massa-uitsterving tot gevolg.</a:t>
            </a:r>
          </a:p>
          <a:p>
            <a:r>
              <a:rPr lang="nl-NL" baseline="0" dirty="0" smtClean="0"/>
              <a:t>Dit is in het verre verleden al vaker gebeurd met soms het verdwijnen van 60 tot zelfs 90 % van de toen levende soorten tot gevolg. De natuur heeft zich altijd weer hersteld maar dit kan miljoenen jaren duren. En het kan zomaar zijn dat wij, de mensheid, een van de soorten is die uitsterft. En zo niet; wie wil er een massa-uitsterving op zijn geweten hebben?</a:t>
            </a:r>
          </a:p>
          <a:p>
            <a:r>
              <a:rPr lang="nl-NL" baseline="0" dirty="0" smtClean="0"/>
              <a:t>In de tabel rechts kun je zien dat wereldwijd het aandeel oorspronkelijke natuur sterk afneemt. </a:t>
            </a:r>
          </a:p>
          <a:p>
            <a:r>
              <a:rPr lang="nl-NL" baseline="0" dirty="0" smtClean="0"/>
              <a:t>In een land als Nederland gaat het zelfs nog veel sneller. Er is op dit moment nog maar 15% oorspronkelijke natuur over. Gelukkig zie je ook dat de laatste jaren de natuur niet verder meer afneemt.</a:t>
            </a:r>
            <a:endParaRPr lang="nl-NL" dirty="0"/>
          </a:p>
        </p:txBody>
      </p:sp>
      <p:sp>
        <p:nvSpPr>
          <p:cNvPr id="4" name="Tijdelijke aanduiding voor dianummer 3"/>
          <p:cNvSpPr>
            <a:spLocks noGrp="1"/>
          </p:cNvSpPr>
          <p:nvPr>
            <p:ph type="sldNum" sz="quarter" idx="10"/>
          </p:nvPr>
        </p:nvSpPr>
        <p:spPr/>
        <p:txBody>
          <a:bodyPr/>
          <a:lstStyle/>
          <a:p>
            <a:fld id="{C0FDEF6E-2254-4A7D-9DBC-B95D46B43725}" type="slidenum">
              <a:rPr lang="nl-NL" smtClean="0"/>
              <a:t>8</a:t>
            </a:fld>
            <a:endParaRPr lang="nl-NL"/>
          </a:p>
        </p:txBody>
      </p:sp>
    </p:spTree>
    <p:extLst>
      <p:ext uri="{BB962C8B-B14F-4D97-AF65-F5344CB8AC3E}">
        <p14:creationId xmlns:p14="http://schemas.microsoft.com/office/powerpoint/2010/main" val="215497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Natuurbescherming werkt! De</a:t>
            </a:r>
            <a:r>
              <a:rPr lang="nl-NL" baseline="0" dirty="0" smtClean="0"/>
              <a:t> tabel op de vorige dia liet al zien dat de natuur in Nederland niet meer verder achteruit gaat. Dat heeft te maken met allerlei maatregelen zoals het beschermen en het herstellen van natuurgebieden. Maar ook met meer aandacht voor het ecologisch inrichten en beheren van openbaar groen.</a:t>
            </a:r>
          </a:p>
          <a:p>
            <a:r>
              <a:rPr lang="nl-NL" baseline="0" dirty="0" smtClean="0"/>
              <a:t>De tabel links laat mooi de invloed van beheer zien op dagvlinders in de stad. Waar bij gangbaar beheer dagvlinders zijn afgenomen is de populatie bij een ecologisch beheer stabiel gebleven.</a:t>
            </a:r>
          </a:p>
          <a:p>
            <a:r>
              <a:rPr lang="nl-NL" baseline="0" dirty="0" smtClean="0"/>
              <a:t>De tabel ernaast laat zien dat de zoogdieren weer toenemen en ook met de amfibieën gaat het steeds beter. </a:t>
            </a:r>
          </a:p>
          <a:p>
            <a:r>
              <a:rPr lang="nl-NL" baseline="0" dirty="0" smtClean="0"/>
              <a:t>In de tabel rechts is de vuursalamander niet mee geteld. Dit omdat de populatie vuursalamanders in Nederland door een zeer besmettelijke ziekte bijna totaal is uitgeroeid. Als je de vuursalamander wel me zou tellen lijkt het net of de amfibieën als geheel weer afnemen terwijl dit niet het geval is.</a:t>
            </a:r>
          </a:p>
          <a:p>
            <a:r>
              <a:rPr lang="nl-NL" baseline="0" dirty="0" smtClean="0"/>
              <a:t>We kunnen er dus door middel van verschillende maatregelen voor zorgen dat we de achteruitgang in de natuur stoppen en er zelfs voor zorgen dat hele soortgroepen zich weer herstellen!</a:t>
            </a:r>
          </a:p>
          <a:p>
            <a:pPr marL="0" marR="0" indent="0" algn="l" defTabSz="914400" rtl="0" eaLnBrk="1" fontAlgn="auto" latinLnBrk="0" hangingPunct="1">
              <a:lnSpc>
                <a:spcPct val="100000"/>
              </a:lnSpc>
              <a:spcBef>
                <a:spcPts val="0"/>
              </a:spcBef>
              <a:spcAft>
                <a:spcPts val="0"/>
              </a:spcAft>
              <a:buClrTx/>
              <a:buSzTx/>
              <a:buFontTx/>
              <a:buNone/>
              <a:tabLst/>
              <a:defRPr/>
            </a:pPr>
            <a:r>
              <a:rPr lang="nl-NL" sz="1200" baseline="0" dirty="0" smtClean="0">
                <a:solidFill>
                  <a:schemeClr val="bg1">
                    <a:lumMod val="50000"/>
                  </a:schemeClr>
                </a:solidFill>
              </a:rPr>
              <a:t>foto’s Harry Holsteijn en Gerben Hovenkamp NDE Groningen</a:t>
            </a:r>
            <a:endParaRPr lang="nl-NL" sz="1200" dirty="0" smtClean="0">
              <a:solidFill>
                <a:schemeClr val="bg1">
                  <a:lumMod val="50000"/>
                </a:schemeClr>
              </a:solidFill>
            </a:endParaRPr>
          </a:p>
          <a:p>
            <a:endParaRPr lang="nl-NL" dirty="0"/>
          </a:p>
        </p:txBody>
      </p:sp>
      <p:sp>
        <p:nvSpPr>
          <p:cNvPr id="4" name="Tijdelijke aanduiding voor dianummer 3"/>
          <p:cNvSpPr>
            <a:spLocks noGrp="1"/>
          </p:cNvSpPr>
          <p:nvPr>
            <p:ph type="sldNum" sz="quarter" idx="10"/>
          </p:nvPr>
        </p:nvSpPr>
        <p:spPr/>
        <p:txBody>
          <a:bodyPr/>
          <a:lstStyle/>
          <a:p>
            <a:fld id="{C0FDEF6E-2254-4A7D-9DBC-B95D46B43725}" type="slidenum">
              <a:rPr lang="nl-NL" smtClean="0"/>
              <a:t>9</a:t>
            </a:fld>
            <a:endParaRPr lang="nl-NL"/>
          </a:p>
        </p:txBody>
      </p:sp>
    </p:spTree>
    <p:extLst>
      <p:ext uri="{BB962C8B-B14F-4D97-AF65-F5344CB8AC3E}">
        <p14:creationId xmlns:p14="http://schemas.microsoft.com/office/powerpoint/2010/main" val="147624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5F99DB2C-5A56-4C7D-956B-366949041D19}" type="datetimeFigureOut">
              <a:rPr lang="nl-NL" smtClean="0"/>
              <a:t>22-3-2017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607EF0-9B0F-449D-9196-E4ABC83F771D}" type="slidenum">
              <a:rPr lang="nl-NL" smtClean="0"/>
              <a:t>‹nr.›</a:t>
            </a:fld>
            <a:endParaRPr lang="nl-NL"/>
          </a:p>
        </p:txBody>
      </p:sp>
    </p:spTree>
    <p:extLst>
      <p:ext uri="{BB962C8B-B14F-4D97-AF65-F5344CB8AC3E}">
        <p14:creationId xmlns:p14="http://schemas.microsoft.com/office/powerpoint/2010/main" val="269620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F99DB2C-5A56-4C7D-956B-366949041D19}" type="datetimeFigureOut">
              <a:rPr lang="nl-NL" smtClean="0"/>
              <a:t>22-3-2017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607EF0-9B0F-449D-9196-E4ABC83F771D}" type="slidenum">
              <a:rPr lang="nl-NL" smtClean="0"/>
              <a:t>‹nr.›</a:t>
            </a:fld>
            <a:endParaRPr lang="nl-NL"/>
          </a:p>
        </p:txBody>
      </p:sp>
    </p:spTree>
    <p:extLst>
      <p:ext uri="{BB962C8B-B14F-4D97-AF65-F5344CB8AC3E}">
        <p14:creationId xmlns:p14="http://schemas.microsoft.com/office/powerpoint/2010/main" val="2878683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F99DB2C-5A56-4C7D-956B-366949041D19}" type="datetimeFigureOut">
              <a:rPr lang="nl-NL" smtClean="0"/>
              <a:t>22-3-2017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607EF0-9B0F-449D-9196-E4ABC83F771D}" type="slidenum">
              <a:rPr lang="nl-NL" smtClean="0"/>
              <a:t>‹nr.›</a:t>
            </a:fld>
            <a:endParaRPr lang="nl-NL"/>
          </a:p>
        </p:txBody>
      </p:sp>
    </p:spTree>
    <p:extLst>
      <p:ext uri="{BB962C8B-B14F-4D97-AF65-F5344CB8AC3E}">
        <p14:creationId xmlns:p14="http://schemas.microsoft.com/office/powerpoint/2010/main" val="2811269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5F99DB2C-5A56-4C7D-956B-366949041D19}" type="datetimeFigureOut">
              <a:rPr lang="nl-NL" smtClean="0"/>
              <a:t>22-3-2017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607EF0-9B0F-449D-9196-E4ABC83F771D}" type="slidenum">
              <a:rPr lang="nl-NL" smtClean="0"/>
              <a:t>‹nr.›</a:t>
            </a:fld>
            <a:endParaRPr lang="nl-NL"/>
          </a:p>
        </p:txBody>
      </p:sp>
    </p:spTree>
    <p:extLst>
      <p:ext uri="{BB962C8B-B14F-4D97-AF65-F5344CB8AC3E}">
        <p14:creationId xmlns:p14="http://schemas.microsoft.com/office/powerpoint/2010/main" val="3128502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5F99DB2C-5A56-4C7D-956B-366949041D19}" type="datetimeFigureOut">
              <a:rPr lang="nl-NL" smtClean="0"/>
              <a:t>22-3-2017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607EF0-9B0F-449D-9196-E4ABC83F771D}" type="slidenum">
              <a:rPr lang="nl-NL" smtClean="0"/>
              <a:t>‹nr.›</a:t>
            </a:fld>
            <a:endParaRPr lang="nl-NL"/>
          </a:p>
        </p:txBody>
      </p:sp>
    </p:spTree>
    <p:extLst>
      <p:ext uri="{BB962C8B-B14F-4D97-AF65-F5344CB8AC3E}">
        <p14:creationId xmlns:p14="http://schemas.microsoft.com/office/powerpoint/2010/main" val="2492484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5F99DB2C-5A56-4C7D-956B-366949041D19}" type="datetimeFigureOut">
              <a:rPr lang="nl-NL" smtClean="0"/>
              <a:t>22-3-2017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D607EF0-9B0F-449D-9196-E4ABC83F771D}" type="slidenum">
              <a:rPr lang="nl-NL" smtClean="0"/>
              <a:t>‹nr.›</a:t>
            </a:fld>
            <a:endParaRPr lang="nl-NL"/>
          </a:p>
        </p:txBody>
      </p:sp>
    </p:spTree>
    <p:extLst>
      <p:ext uri="{BB962C8B-B14F-4D97-AF65-F5344CB8AC3E}">
        <p14:creationId xmlns:p14="http://schemas.microsoft.com/office/powerpoint/2010/main" val="3402544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F99DB2C-5A56-4C7D-956B-366949041D19}" type="datetimeFigureOut">
              <a:rPr lang="nl-NL" smtClean="0"/>
              <a:t>22-3-2017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D607EF0-9B0F-449D-9196-E4ABC83F771D}" type="slidenum">
              <a:rPr lang="nl-NL" smtClean="0"/>
              <a:t>‹nr.›</a:t>
            </a:fld>
            <a:endParaRPr lang="nl-NL"/>
          </a:p>
        </p:txBody>
      </p:sp>
    </p:spTree>
    <p:extLst>
      <p:ext uri="{BB962C8B-B14F-4D97-AF65-F5344CB8AC3E}">
        <p14:creationId xmlns:p14="http://schemas.microsoft.com/office/powerpoint/2010/main" val="4204523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F99DB2C-5A56-4C7D-956B-366949041D19}" type="datetimeFigureOut">
              <a:rPr lang="nl-NL" smtClean="0"/>
              <a:t>22-3-2017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D607EF0-9B0F-449D-9196-E4ABC83F771D}" type="slidenum">
              <a:rPr lang="nl-NL" smtClean="0"/>
              <a:t>‹nr.›</a:t>
            </a:fld>
            <a:endParaRPr lang="nl-NL"/>
          </a:p>
        </p:txBody>
      </p:sp>
    </p:spTree>
    <p:extLst>
      <p:ext uri="{BB962C8B-B14F-4D97-AF65-F5344CB8AC3E}">
        <p14:creationId xmlns:p14="http://schemas.microsoft.com/office/powerpoint/2010/main" val="300852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F99DB2C-5A56-4C7D-956B-366949041D19}" type="datetimeFigureOut">
              <a:rPr lang="nl-NL" smtClean="0"/>
              <a:t>22-3-2017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D607EF0-9B0F-449D-9196-E4ABC83F771D}" type="slidenum">
              <a:rPr lang="nl-NL" smtClean="0"/>
              <a:t>‹nr.›</a:t>
            </a:fld>
            <a:endParaRPr lang="nl-NL"/>
          </a:p>
        </p:txBody>
      </p:sp>
    </p:spTree>
    <p:extLst>
      <p:ext uri="{BB962C8B-B14F-4D97-AF65-F5344CB8AC3E}">
        <p14:creationId xmlns:p14="http://schemas.microsoft.com/office/powerpoint/2010/main" val="211065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F99DB2C-5A56-4C7D-956B-366949041D19}" type="datetimeFigureOut">
              <a:rPr lang="nl-NL" smtClean="0"/>
              <a:t>22-3-2017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D607EF0-9B0F-449D-9196-E4ABC83F771D}" type="slidenum">
              <a:rPr lang="nl-NL" smtClean="0"/>
              <a:t>‹nr.›</a:t>
            </a:fld>
            <a:endParaRPr lang="nl-NL"/>
          </a:p>
        </p:txBody>
      </p:sp>
    </p:spTree>
    <p:extLst>
      <p:ext uri="{BB962C8B-B14F-4D97-AF65-F5344CB8AC3E}">
        <p14:creationId xmlns:p14="http://schemas.microsoft.com/office/powerpoint/2010/main" val="174341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5F99DB2C-5A56-4C7D-956B-366949041D19}" type="datetimeFigureOut">
              <a:rPr lang="nl-NL" smtClean="0"/>
              <a:t>22-3-2017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D607EF0-9B0F-449D-9196-E4ABC83F771D}" type="slidenum">
              <a:rPr lang="nl-NL" smtClean="0"/>
              <a:t>‹nr.›</a:t>
            </a:fld>
            <a:endParaRPr lang="nl-NL"/>
          </a:p>
        </p:txBody>
      </p:sp>
    </p:spTree>
    <p:extLst>
      <p:ext uri="{BB962C8B-B14F-4D97-AF65-F5344CB8AC3E}">
        <p14:creationId xmlns:p14="http://schemas.microsoft.com/office/powerpoint/2010/main" val="1240233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9DB2C-5A56-4C7D-956B-366949041D19}" type="datetimeFigureOut">
              <a:rPr lang="nl-NL" smtClean="0"/>
              <a:t>22-3-2017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607EF0-9B0F-449D-9196-E4ABC83F771D}" type="slidenum">
              <a:rPr lang="nl-NL" smtClean="0"/>
              <a:t>‹nr.›</a:t>
            </a:fld>
            <a:endParaRPr lang="nl-NL"/>
          </a:p>
        </p:txBody>
      </p:sp>
    </p:spTree>
    <p:extLst>
      <p:ext uri="{BB962C8B-B14F-4D97-AF65-F5344CB8AC3E}">
        <p14:creationId xmlns:p14="http://schemas.microsoft.com/office/powerpoint/2010/main" val="1591946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jpeg"/><Relationship Id="rId7"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1.jpeg"/><Relationship Id="rId7"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 y="0"/>
            <a:ext cx="9273241" cy="6957392"/>
          </a:xfrm>
          <a:prstGeom prst="rect">
            <a:avLst/>
          </a:prstGeom>
        </p:spPr>
      </p:pic>
      <p:sp>
        <p:nvSpPr>
          <p:cNvPr id="4" name="Tekstvak 3"/>
          <p:cNvSpPr txBox="1"/>
          <p:nvPr/>
        </p:nvSpPr>
        <p:spPr>
          <a:xfrm>
            <a:off x="1115616" y="56574"/>
            <a:ext cx="6624736" cy="1200329"/>
          </a:xfrm>
          <a:prstGeom prst="rect">
            <a:avLst/>
          </a:prstGeom>
          <a:noFill/>
        </p:spPr>
        <p:txBody>
          <a:bodyPr wrap="square" rtlCol="0">
            <a:spAutoFit/>
          </a:bodyPr>
          <a:lstStyle/>
          <a:p>
            <a:r>
              <a:rPr lang="nl-NL" sz="7200" dirty="0" smtClean="0"/>
              <a:t>Natuur in de stad</a:t>
            </a:r>
            <a:endParaRPr lang="nl-NL" sz="7200" dirty="0"/>
          </a:p>
        </p:txBody>
      </p:sp>
      <p:sp>
        <p:nvSpPr>
          <p:cNvPr id="6" name="Tekstvak 5"/>
          <p:cNvSpPr txBox="1"/>
          <p:nvPr/>
        </p:nvSpPr>
        <p:spPr>
          <a:xfrm>
            <a:off x="2627784" y="981898"/>
            <a:ext cx="4464496" cy="584775"/>
          </a:xfrm>
          <a:prstGeom prst="rect">
            <a:avLst/>
          </a:prstGeom>
          <a:noFill/>
        </p:spPr>
        <p:txBody>
          <a:bodyPr wrap="square" rtlCol="0">
            <a:spAutoFit/>
          </a:bodyPr>
          <a:lstStyle/>
          <a:p>
            <a:r>
              <a:rPr lang="nl-NL" sz="3200" dirty="0" smtClean="0"/>
              <a:t>Ruimte voor natuur</a:t>
            </a:r>
            <a:endParaRPr lang="nl-NL" sz="3200" dirty="0"/>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5117" y="1680964"/>
            <a:ext cx="2726167" cy="2044626"/>
          </a:xfrm>
          <a:prstGeom prst="rect">
            <a:avLst/>
          </a:prstGeom>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511" y="1680964"/>
            <a:ext cx="2664081" cy="1998061"/>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656" y="4215289"/>
            <a:ext cx="2592288" cy="1944216"/>
          </a:xfrm>
          <a:prstGeom prst="rect">
            <a:avLst/>
          </a:prstGeom>
        </p:spPr>
      </p:pic>
      <p:pic>
        <p:nvPicPr>
          <p:cNvPr id="10" name="Afbeelding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7473" y="4215289"/>
            <a:ext cx="2592288" cy="1944216"/>
          </a:xfrm>
          <a:prstGeom prst="rect">
            <a:avLst/>
          </a:prstGeom>
        </p:spPr>
      </p:pic>
      <p:pic>
        <p:nvPicPr>
          <p:cNvPr id="11" name="Afbeelding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8184" y="4166200"/>
            <a:ext cx="2657740" cy="1993305"/>
          </a:xfrm>
          <a:prstGeom prst="rect">
            <a:avLst/>
          </a:prstGeom>
        </p:spPr>
      </p:pic>
      <p:pic>
        <p:nvPicPr>
          <p:cNvPr id="13" name="Afbeelding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57098" y="1695708"/>
            <a:ext cx="2644423" cy="1983317"/>
          </a:xfrm>
          <a:prstGeom prst="rect">
            <a:avLst/>
          </a:prstGeom>
        </p:spPr>
      </p:pic>
    </p:spTree>
    <p:extLst>
      <p:ext uri="{BB962C8B-B14F-4D97-AF65-F5344CB8AC3E}">
        <p14:creationId xmlns:p14="http://schemas.microsoft.com/office/powerpoint/2010/main" val="379238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 y="0"/>
            <a:ext cx="9140765" cy="6858000"/>
          </a:xfrm>
          <a:prstGeom prst="rect">
            <a:avLst/>
          </a:prstGeom>
        </p:spPr>
      </p:pic>
      <p:sp>
        <p:nvSpPr>
          <p:cNvPr id="6" name="Tekstvak 5"/>
          <p:cNvSpPr txBox="1"/>
          <p:nvPr/>
        </p:nvSpPr>
        <p:spPr>
          <a:xfrm>
            <a:off x="1115616" y="56574"/>
            <a:ext cx="6624736" cy="1200329"/>
          </a:xfrm>
          <a:prstGeom prst="rect">
            <a:avLst/>
          </a:prstGeom>
          <a:noFill/>
        </p:spPr>
        <p:txBody>
          <a:bodyPr wrap="square" rtlCol="0">
            <a:spAutoFit/>
          </a:bodyPr>
          <a:lstStyle/>
          <a:p>
            <a:r>
              <a:rPr lang="nl-NL" sz="7200" dirty="0" smtClean="0"/>
              <a:t>Natuur in de stad</a:t>
            </a:r>
            <a:endParaRPr lang="nl-NL" sz="7200" dirty="0"/>
          </a:p>
        </p:txBody>
      </p:sp>
      <p:sp>
        <p:nvSpPr>
          <p:cNvPr id="8" name="Tekstvak 7"/>
          <p:cNvSpPr txBox="1"/>
          <p:nvPr/>
        </p:nvSpPr>
        <p:spPr>
          <a:xfrm>
            <a:off x="2699792" y="902204"/>
            <a:ext cx="3240360" cy="584775"/>
          </a:xfrm>
          <a:prstGeom prst="rect">
            <a:avLst/>
          </a:prstGeom>
          <a:noFill/>
        </p:spPr>
        <p:txBody>
          <a:bodyPr wrap="square" rtlCol="0">
            <a:spAutoFit/>
          </a:bodyPr>
          <a:lstStyle/>
          <a:p>
            <a:r>
              <a:rPr lang="nl-NL" sz="3200" dirty="0" smtClean="0"/>
              <a:t>Natuur verbinden</a:t>
            </a:r>
            <a:endParaRPr lang="nl-NL" sz="3200" dirty="0"/>
          </a:p>
        </p:txBody>
      </p:sp>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1376778"/>
            <a:ext cx="7740860" cy="5449709"/>
          </a:xfrm>
          <a:prstGeom prst="rect">
            <a:avLst/>
          </a:prstGeom>
        </p:spPr>
      </p:pic>
    </p:spTree>
    <p:extLst>
      <p:ext uri="{BB962C8B-B14F-4D97-AF65-F5344CB8AC3E}">
        <p14:creationId xmlns:p14="http://schemas.microsoft.com/office/powerpoint/2010/main" val="126626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 y="0"/>
            <a:ext cx="9140765" cy="6858000"/>
          </a:xfrm>
          <a:prstGeom prst="rect">
            <a:avLst/>
          </a:prstGeom>
        </p:spPr>
      </p:pic>
      <p:sp>
        <p:nvSpPr>
          <p:cNvPr id="3" name="Tekstvak 2"/>
          <p:cNvSpPr txBox="1"/>
          <p:nvPr/>
        </p:nvSpPr>
        <p:spPr>
          <a:xfrm>
            <a:off x="1115616" y="56574"/>
            <a:ext cx="6624736" cy="1200329"/>
          </a:xfrm>
          <a:prstGeom prst="rect">
            <a:avLst/>
          </a:prstGeom>
          <a:noFill/>
        </p:spPr>
        <p:txBody>
          <a:bodyPr wrap="square" rtlCol="0">
            <a:spAutoFit/>
          </a:bodyPr>
          <a:lstStyle/>
          <a:p>
            <a:r>
              <a:rPr lang="nl-NL" sz="7200" dirty="0" smtClean="0"/>
              <a:t>Natuur in de stad</a:t>
            </a:r>
            <a:endParaRPr lang="nl-NL" sz="7200" dirty="0"/>
          </a:p>
        </p:txBody>
      </p:sp>
      <p:sp>
        <p:nvSpPr>
          <p:cNvPr id="2" name="Tekstvak 1"/>
          <p:cNvSpPr txBox="1"/>
          <p:nvPr/>
        </p:nvSpPr>
        <p:spPr>
          <a:xfrm>
            <a:off x="2699792" y="964515"/>
            <a:ext cx="3456384" cy="584775"/>
          </a:xfrm>
          <a:prstGeom prst="rect">
            <a:avLst/>
          </a:prstGeom>
          <a:noFill/>
        </p:spPr>
        <p:txBody>
          <a:bodyPr wrap="square" rtlCol="0">
            <a:spAutoFit/>
          </a:bodyPr>
          <a:lstStyle/>
          <a:p>
            <a:r>
              <a:rPr lang="nl-NL" sz="3200" dirty="0" smtClean="0"/>
              <a:t>Waarom eigenlijk?</a:t>
            </a:r>
            <a:endParaRPr lang="nl-NL" sz="3200"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895" y="2010954"/>
            <a:ext cx="2753457" cy="2065093"/>
          </a:xfrm>
          <a:prstGeom prst="rect">
            <a:avLst/>
          </a:prstGeom>
        </p:spPr>
      </p:pic>
      <p:pic>
        <p:nvPicPr>
          <p:cNvPr id="6" name="Afbeelding 5"/>
          <p:cNvPicPr>
            <a:picLocks noChangeAspect="1"/>
          </p:cNvPicPr>
          <p:nvPr/>
        </p:nvPicPr>
        <p:blipFill rotWithShape="1">
          <a:blip r:embed="rId5">
            <a:extLst>
              <a:ext uri="{28A0092B-C50C-407E-A947-70E740481C1C}">
                <a14:useLocalDpi xmlns:a14="http://schemas.microsoft.com/office/drawing/2010/main" val="0"/>
              </a:ext>
            </a:extLst>
          </a:blip>
          <a:srcRect l="23119" t="993" b="-993"/>
          <a:stretch/>
        </p:blipFill>
        <p:spPr>
          <a:xfrm>
            <a:off x="5616115" y="2010955"/>
            <a:ext cx="2593045" cy="2065092"/>
          </a:xfrm>
          <a:prstGeom prst="rect">
            <a:avLst/>
          </a:prstGeom>
        </p:spPr>
      </p:pic>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8104" y="4596684"/>
            <a:ext cx="2701056" cy="2025792"/>
          </a:xfrm>
          <a:prstGeom prst="rect">
            <a:avLst/>
          </a:prstGeom>
        </p:spPr>
      </p:pic>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866" y="4596684"/>
            <a:ext cx="2714487" cy="2035865"/>
          </a:xfrm>
          <a:prstGeom prst="rect">
            <a:avLst/>
          </a:prstGeom>
        </p:spPr>
      </p:pic>
      <p:sp>
        <p:nvSpPr>
          <p:cNvPr id="9" name="Tekstvak 8"/>
          <p:cNvSpPr txBox="1"/>
          <p:nvPr/>
        </p:nvSpPr>
        <p:spPr>
          <a:xfrm>
            <a:off x="683568" y="4005064"/>
            <a:ext cx="8640960" cy="461665"/>
          </a:xfrm>
          <a:prstGeom prst="rect">
            <a:avLst/>
          </a:prstGeom>
          <a:noFill/>
        </p:spPr>
        <p:txBody>
          <a:bodyPr wrap="square" rtlCol="0">
            <a:spAutoFit/>
          </a:bodyPr>
          <a:lstStyle/>
          <a:p>
            <a:r>
              <a:rPr lang="nl-NL" sz="2400" dirty="0" smtClean="0"/>
              <a:t>Leven er nu meer soorten in de stad dan op het platteland</a:t>
            </a:r>
            <a:endParaRPr lang="nl-NL" sz="2400" dirty="0"/>
          </a:p>
        </p:txBody>
      </p:sp>
      <p:sp>
        <p:nvSpPr>
          <p:cNvPr id="11" name="Tekstvak 10"/>
          <p:cNvSpPr txBox="1"/>
          <p:nvPr/>
        </p:nvSpPr>
        <p:spPr>
          <a:xfrm>
            <a:off x="566907" y="1549290"/>
            <a:ext cx="8253565" cy="461665"/>
          </a:xfrm>
          <a:prstGeom prst="rect">
            <a:avLst/>
          </a:prstGeom>
          <a:noFill/>
        </p:spPr>
        <p:txBody>
          <a:bodyPr wrap="square" rtlCol="0">
            <a:spAutoFit/>
          </a:bodyPr>
          <a:lstStyle/>
          <a:p>
            <a:r>
              <a:rPr lang="nl-NL" sz="2400" dirty="0" smtClean="0"/>
              <a:t>Door schaalvergroting, monoculturen en bestrijdingsmiddelen</a:t>
            </a:r>
            <a:endParaRPr lang="nl-NL" sz="2400" dirty="0"/>
          </a:p>
        </p:txBody>
      </p:sp>
    </p:spTree>
    <p:extLst>
      <p:ext uri="{BB962C8B-B14F-4D97-AF65-F5344CB8AC3E}">
        <p14:creationId xmlns:p14="http://schemas.microsoft.com/office/powerpoint/2010/main" val="701275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026"/>
            <a:ext cx="9285270" cy="6966417"/>
          </a:xfrm>
          <a:prstGeom prst="rect">
            <a:avLst/>
          </a:prstGeom>
        </p:spPr>
      </p:pic>
      <p:sp>
        <p:nvSpPr>
          <p:cNvPr id="3" name="Tekstvak 2"/>
          <p:cNvSpPr txBox="1"/>
          <p:nvPr/>
        </p:nvSpPr>
        <p:spPr>
          <a:xfrm>
            <a:off x="1115616" y="56574"/>
            <a:ext cx="6624736" cy="1200329"/>
          </a:xfrm>
          <a:prstGeom prst="rect">
            <a:avLst/>
          </a:prstGeom>
          <a:noFill/>
        </p:spPr>
        <p:txBody>
          <a:bodyPr wrap="square" rtlCol="0">
            <a:spAutoFit/>
          </a:bodyPr>
          <a:lstStyle/>
          <a:p>
            <a:r>
              <a:rPr lang="nl-NL" sz="7200" dirty="0" smtClean="0"/>
              <a:t>Natuur in de stad</a:t>
            </a:r>
            <a:endParaRPr lang="nl-NL" sz="7200" dirty="0"/>
          </a:p>
        </p:txBody>
      </p:sp>
      <p:sp>
        <p:nvSpPr>
          <p:cNvPr id="2" name="Tekstvak 1"/>
          <p:cNvSpPr txBox="1"/>
          <p:nvPr/>
        </p:nvSpPr>
        <p:spPr>
          <a:xfrm>
            <a:off x="1259632" y="964515"/>
            <a:ext cx="6336704" cy="584775"/>
          </a:xfrm>
          <a:prstGeom prst="rect">
            <a:avLst/>
          </a:prstGeom>
          <a:noFill/>
        </p:spPr>
        <p:txBody>
          <a:bodyPr wrap="square" rtlCol="0">
            <a:spAutoFit/>
          </a:bodyPr>
          <a:lstStyle/>
          <a:p>
            <a:r>
              <a:rPr lang="nl-NL" sz="3200" dirty="0" smtClean="0"/>
              <a:t>zorgen voor een goede leefomgeving</a:t>
            </a:r>
            <a:endParaRPr lang="nl-NL" sz="3200"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606620"/>
            <a:ext cx="2566521" cy="1924891"/>
          </a:xfrm>
          <a:prstGeom prst="rect">
            <a:avLst/>
          </a:prstGeom>
        </p:spPr>
      </p:pic>
      <p:pic>
        <p:nvPicPr>
          <p:cNvPr id="6" name="Afbeelding 5"/>
          <p:cNvPicPr>
            <a:picLocks noChangeAspect="1"/>
          </p:cNvPicPr>
          <p:nvPr/>
        </p:nvPicPr>
        <p:blipFill rotWithShape="1">
          <a:blip r:embed="rId5" cstate="print">
            <a:extLst>
              <a:ext uri="{28A0092B-C50C-407E-A947-70E740481C1C}">
                <a14:useLocalDpi xmlns:a14="http://schemas.microsoft.com/office/drawing/2010/main" val="0"/>
              </a:ext>
            </a:extLst>
          </a:blip>
          <a:srcRect b="34438"/>
          <a:stretch/>
        </p:blipFill>
        <p:spPr>
          <a:xfrm>
            <a:off x="3284963" y="1625067"/>
            <a:ext cx="2651625" cy="1924891"/>
          </a:xfrm>
          <a:prstGeom prst="rect">
            <a:avLst/>
          </a:prstGeom>
        </p:spPr>
      </p:pic>
      <p:pic>
        <p:nvPicPr>
          <p:cNvPr id="7" name="Afbeelding 6"/>
          <p:cNvPicPr>
            <a:picLocks noChangeAspect="1"/>
          </p:cNvPicPr>
          <p:nvPr/>
        </p:nvPicPr>
        <p:blipFill rotWithShape="1">
          <a:blip r:embed="rId6" cstate="print">
            <a:extLst>
              <a:ext uri="{28A0092B-C50C-407E-A947-70E740481C1C}">
                <a14:useLocalDpi xmlns:a14="http://schemas.microsoft.com/office/drawing/2010/main" val="0"/>
              </a:ext>
            </a:extLst>
          </a:blip>
          <a:srcRect l="17304" t="11724" r="14844" b="22517"/>
          <a:stretch/>
        </p:blipFill>
        <p:spPr>
          <a:xfrm>
            <a:off x="6244358" y="1606619"/>
            <a:ext cx="2648221" cy="1924891"/>
          </a:xfrm>
          <a:prstGeom prst="rect">
            <a:avLst/>
          </a:prstGeom>
        </p:spPr>
      </p:pic>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4581128"/>
            <a:ext cx="2672864" cy="2004648"/>
          </a:xfrm>
          <a:prstGeom prst="rect">
            <a:avLst/>
          </a:prstGeom>
        </p:spPr>
      </p:pic>
      <p:sp>
        <p:nvSpPr>
          <p:cNvPr id="10" name="Tekstvak 9"/>
          <p:cNvSpPr txBox="1"/>
          <p:nvPr/>
        </p:nvSpPr>
        <p:spPr>
          <a:xfrm>
            <a:off x="755576" y="3789040"/>
            <a:ext cx="7992888" cy="523220"/>
          </a:xfrm>
          <a:prstGeom prst="rect">
            <a:avLst/>
          </a:prstGeom>
          <a:noFill/>
        </p:spPr>
        <p:txBody>
          <a:bodyPr wrap="square" rtlCol="0">
            <a:spAutoFit/>
          </a:bodyPr>
          <a:lstStyle/>
          <a:p>
            <a:r>
              <a:rPr lang="nl-NL" sz="2800" dirty="0" smtClean="0"/>
              <a:t>Met voldoende voedsel, schuil en nest mogelijkheden</a:t>
            </a:r>
            <a:endParaRPr lang="nl-NL" sz="2800" dirty="0"/>
          </a:p>
        </p:txBody>
      </p:sp>
      <p:pic>
        <p:nvPicPr>
          <p:cNvPr id="11" name="Afbeelding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4963" y="4581128"/>
            <a:ext cx="2672864" cy="2004648"/>
          </a:xfrm>
          <a:prstGeom prst="rect">
            <a:avLst/>
          </a:prstGeom>
        </p:spPr>
      </p:pic>
      <p:pic>
        <p:nvPicPr>
          <p:cNvPr id="9" name="Afbeelding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2851" y="4529426"/>
            <a:ext cx="2669728" cy="2056350"/>
          </a:xfrm>
          <a:prstGeom prst="rect">
            <a:avLst/>
          </a:prstGeom>
        </p:spPr>
      </p:pic>
    </p:spTree>
    <p:extLst>
      <p:ext uri="{BB962C8B-B14F-4D97-AF65-F5344CB8AC3E}">
        <p14:creationId xmlns:p14="http://schemas.microsoft.com/office/powerpoint/2010/main" val="2390000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0765" cy="6858000"/>
          </a:xfrm>
          <a:prstGeom prst="rect">
            <a:avLst/>
          </a:prstGeom>
        </p:spPr>
      </p:pic>
      <p:sp>
        <p:nvSpPr>
          <p:cNvPr id="3" name="Tekstvak 2"/>
          <p:cNvSpPr txBox="1"/>
          <p:nvPr/>
        </p:nvSpPr>
        <p:spPr>
          <a:xfrm>
            <a:off x="1115616" y="56574"/>
            <a:ext cx="6624736" cy="1200329"/>
          </a:xfrm>
          <a:prstGeom prst="rect">
            <a:avLst/>
          </a:prstGeom>
          <a:noFill/>
        </p:spPr>
        <p:txBody>
          <a:bodyPr wrap="square" rtlCol="0">
            <a:spAutoFit/>
          </a:bodyPr>
          <a:lstStyle/>
          <a:p>
            <a:r>
              <a:rPr lang="nl-NL" sz="7200" dirty="0" smtClean="0"/>
              <a:t>Natuur in de stad</a:t>
            </a:r>
            <a:endParaRPr lang="nl-NL" sz="7200" dirty="0"/>
          </a:p>
        </p:txBody>
      </p:sp>
      <p:sp>
        <p:nvSpPr>
          <p:cNvPr id="2" name="Tekstvak 1"/>
          <p:cNvSpPr txBox="1"/>
          <p:nvPr/>
        </p:nvSpPr>
        <p:spPr>
          <a:xfrm>
            <a:off x="1630519" y="952300"/>
            <a:ext cx="5594930" cy="584775"/>
          </a:xfrm>
          <a:prstGeom prst="rect">
            <a:avLst/>
          </a:prstGeom>
          <a:noFill/>
        </p:spPr>
        <p:txBody>
          <a:bodyPr wrap="none" rtlCol="0">
            <a:spAutoFit/>
          </a:bodyPr>
          <a:lstStyle/>
          <a:p>
            <a:r>
              <a:rPr lang="nl-NL" sz="3200" dirty="0" smtClean="0"/>
              <a:t>zorgen voor veilige verbindingen</a:t>
            </a:r>
            <a:endParaRPr lang="nl-NL" sz="3200" dirty="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8234" y="1576007"/>
            <a:ext cx="2688299" cy="2016224"/>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0775" y="1618210"/>
            <a:ext cx="2664296" cy="1998222"/>
          </a:xfrm>
          <a:prstGeom prst="rect">
            <a:avLst/>
          </a:prstGeom>
        </p:spPr>
      </p:pic>
      <p:pic>
        <p:nvPicPr>
          <p:cNvPr id="7" name="Afbeelding 6"/>
          <p:cNvPicPr>
            <a:picLocks noChangeAspect="1"/>
          </p:cNvPicPr>
          <p:nvPr/>
        </p:nvPicPr>
        <p:blipFill rotWithShape="1">
          <a:blip r:embed="rId6" cstate="print">
            <a:extLst>
              <a:ext uri="{28A0092B-C50C-407E-A947-70E740481C1C}">
                <a14:useLocalDpi xmlns:a14="http://schemas.microsoft.com/office/drawing/2010/main" val="0"/>
              </a:ext>
            </a:extLst>
          </a:blip>
          <a:srcRect l="18585" t="25154" r="15624" b="12651"/>
          <a:stretch/>
        </p:blipFill>
        <p:spPr>
          <a:xfrm>
            <a:off x="3214499" y="4077072"/>
            <a:ext cx="2735768" cy="2029021"/>
          </a:xfrm>
          <a:prstGeom prst="rect">
            <a:avLst/>
          </a:prstGeom>
        </p:spPr>
      </p:pic>
      <p:pic>
        <p:nvPicPr>
          <p:cNvPr id="8" name="Afbeelding 7"/>
          <p:cNvPicPr>
            <a:picLocks noChangeAspect="1"/>
          </p:cNvPicPr>
          <p:nvPr/>
        </p:nvPicPr>
        <p:blipFill rotWithShape="1">
          <a:blip r:embed="rId7" cstate="print">
            <a:extLst>
              <a:ext uri="{28A0092B-C50C-407E-A947-70E740481C1C}">
                <a14:useLocalDpi xmlns:a14="http://schemas.microsoft.com/office/drawing/2010/main" val="0"/>
              </a:ext>
            </a:extLst>
          </a:blip>
          <a:srcRect t="27705" b="15555"/>
          <a:stretch/>
        </p:blipFill>
        <p:spPr>
          <a:xfrm>
            <a:off x="201400" y="1603115"/>
            <a:ext cx="2688299" cy="1889071"/>
          </a:xfrm>
          <a:prstGeom prst="rect">
            <a:avLst/>
          </a:prstGeom>
        </p:spPr>
      </p:pic>
      <p:pic>
        <p:nvPicPr>
          <p:cNvPr id="9" name="Afbeelding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0093" y="4077072"/>
            <a:ext cx="2688299" cy="1984368"/>
          </a:xfrm>
          <a:prstGeom prst="rect">
            <a:avLst/>
          </a:prstGeom>
        </p:spPr>
      </p:pic>
      <p:pic>
        <p:nvPicPr>
          <p:cNvPr id="10" name="Afbeelding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98673" y="4077072"/>
            <a:ext cx="2691026" cy="2018270"/>
          </a:xfrm>
          <a:prstGeom prst="rect">
            <a:avLst/>
          </a:prstGeom>
        </p:spPr>
      </p:pic>
    </p:spTree>
    <p:extLst>
      <p:ext uri="{BB962C8B-B14F-4D97-AF65-F5344CB8AC3E}">
        <p14:creationId xmlns:p14="http://schemas.microsoft.com/office/powerpoint/2010/main" val="379238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 y="-8632"/>
            <a:ext cx="9140765" cy="6858000"/>
          </a:xfrm>
          <a:prstGeom prst="rect">
            <a:avLst/>
          </a:prstGeom>
        </p:spPr>
      </p:pic>
      <p:sp>
        <p:nvSpPr>
          <p:cNvPr id="3" name="Tekstvak 2"/>
          <p:cNvSpPr txBox="1"/>
          <p:nvPr/>
        </p:nvSpPr>
        <p:spPr>
          <a:xfrm>
            <a:off x="1115616" y="56574"/>
            <a:ext cx="6624736" cy="1200329"/>
          </a:xfrm>
          <a:prstGeom prst="rect">
            <a:avLst/>
          </a:prstGeom>
          <a:noFill/>
        </p:spPr>
        <p:txBody>
          <a:bodyPr wrap="square" rtlCol="0">
            <a:spAutoFit/>
          </a:bodyPr>
          <a:lstStyle/>
          <a:p>
            <a:r>
              <a:rPr lang="nl-NL" sz="7200" dirty="0" smtClean="0"/>
              <a:t>Natuur in de stad</a:t>
            </a:r>
            <a:endParaRPr lang="nl-NL" sz="7200" dirty="0"/>
          </a:p>
        </p:txBody>
      </p:sp>
      <p:sp>
        <p:nvSpPr>
          <p:cNvPr id="4" name="Tekstvak 3"/>
          <p:cNvSpPr txBox="1"/>
          <p:nvPr/>
        </p:nvSpPr>
        <p:spPr>
          <a:xfrm>
            <a:off x="2555776" y="908720"/>
            <a:ext cx="6984776" cy="584775"/>
          </a:xfrm>
          <a:prstGeom prst="rect">
            <a:avLst/>
          </a:prstGeom>
          <a:noFill/>
        </p:spPr>
        <p:txBody>
          <a:bodyPr wrap="square" rtlCol="0">
            <a:spAutoFit/>
          </a:bodyPr>
          <a:lstStyle/>
          <a:p>
            <a:r>
              <a:rPr lang="nl-NL" sz="3200" dirty="0" smtClean="0"/>
              <a:t>En ver daar buiten</a:t>
            </a:r>
            <a:endParaRPr lang="nl-NL" sz="3200" dirty="0"/>
          </a:p>
        </p:txBody>
      </p:sp>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493495"/>
            <a:ext cx="6984776" cy="4829040"/>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3645024"/>
            <a:ext cx="2651837" cy="3067292"/>
          </a:xfrm>
          <a:prstGeom prst="rect">
            <a:avLst/>
          </a:prstGeom>
        </p:spPr>
      </p:pic>
    </p:spTree>
    <p:extLst>
      <p:ext uri="{BB962C8B-B14F-4D97-AF65-F5344CB8AC3E}">
        <p14:creationId xmlns:p14="http://schemas.microsoft.com/office/powerpoint/2010/main" val="379238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 y="0"/>
            <a:ext cx="9275509" cy="6959094"/>
          </a:xfrm>
          <a:prstGeom prst="rect">
            <a:avLst/>
          </a:prstGeom>
        </p:spPr>
      </p:pic>
      <p:sp>
        <p:nvSpPr>
          <p:cNvPr id="3" name="Tekstvak 2"/>
          <p:cNvSpPr txBox="1"/>
          <p:nvPr/>
        </p:nvSpPr>
        <p:spPr>
          <a:xfrm>
            <a:off x="1115616" y="56574"/>
            <a:ext cx="6624736" cy="1200329"/>
          </a:xfrm>
          <a:prstGeom prst="rect">
            <a:avLst/>
          </a:prstGeom>
          <a:noFill/>
        </p:spPr>
        <p:txBody>
          <a:bodyPr wrap="square" rtlCol="0">
            <a:spAutoFit/>
          </a:bodyPr>
          <a:lstStyle/>
          <a:p>
            <a:r>
              <a:rPr lang="nl-NL" sz="7200" dirty="0" smtClean="0"/>
              <a:t>Natuur in de stad</a:t>
            </a:r>
            <a:endParaRPr lang="nl-NL" sz="7200" dirty="0"/>
          </a:p>
        </p:txBody>
      </p:sp>
      <p:sp>
        <p:nvSpPr>
          <p:cNvPr id="2" name="Tekstvak 1"/>
          <p:cNvSpPr txBox="1"/>
          <p:nvPr/>
        </p:nvSpPr>
        <p:spPr>
          <a:xfrm>
            <a:off x="2627784" y="1026070"/>
            <a:ext cx="5328592" cy="461665"/>
          </a:xfrm>
          <a:prstGeom prst="rect">
            <a:avLst/>
          </a:prstGeom>
          <a:noFill/>
        </p:spPr>
        <p:txBody>
          <a:bodyPr wrap="square" rtlCol="0">
            <a:spAutoFit/>
          </a:bodyPr>
          <a:lstStyle/>
          <a:p>
            <a:r>
              <a:rPr lang="nl-NL" sz="2400" dirty="0" smtClean="0"/>
              <a:t>Want natuur is belangrijk</a:t>
            </a:r>
            <a:endParaRPr lang="nl-NL" sz="2400" dirty="0"/>
          </a:p>
        </p:txBody>
      </p:sp>
      <p:pic>
        <p:nvPicPr>
          <p:cNvPr id="6" name="Afbeelding 5"/>
          <p:cNvPicPr>
            <a:picLocks noChangeAspect="1"/>
          </p:cNvPicPr>
          <p:nvPr/>
        </p:nvPicPr>
        <p:blipFill rotWithShape="1">
          <a:blip r:embed="rId4" cstate="print">
            <a:extLst>
              <a:ext uri="{28A0092B-C50C-407E-A947-70E740481C1C}">
                <a14:useLocalDpi xmlns:a14="http://schemas.microsoft.com/office/drawing/2010/main" val="0"/>
              </a:ext>
            </a:extLst>
          </a:blip>
          <a:srcRect l="35750" t="34338" r="33268" b="34338"/>
          <a:stretch/>
        </p:blipFill>
        <p:spPr>
          <a:xfrm>
            <a:off x="251520" y="1694304"/>
            <a:ext cx="2659164" cy="2016224"/>
          </a:xfrm>
          <a:prstGeom prst="rect">
            <a:avLst/>
          </a:prstGeom>
        </p:spPr>
      </p:pic>
      <p:pic>
        <p:nvPicPr>
          <p:cNvPr id="10" name="Afbeelding 9"/>
          <p:cNvPicPr>
            <a:picLocks noChangeAspect="1"/>
          </p:cNvPicPr>
          <p:nvPr/>
        </p:nvPicPr>
        <p:blipFill rotWithShape="1">
          <a:blip r:embed="rId5" cstate="print">
            <a:extLst>
              <a:ext uri="{28A0092B-C50C-407E-A947-70E740481C1C}">
                <a14:useLocalDpi xmlns:a14="http://schemas.microsoft.com/office/drawing/2010/main" val="0"/>
              </a:ext>
            </a:extLst>
          </a:blip>
          <a:srcRect l="-6590" t="2296" r="7227" b="2296"/>
          <a:stretch/>
        </p:blipFill>
        <p:spPr>
          <a:xfrm>
            <a:off x="3023580" y="1694304"/>
            <a:ext cx="2808807" cy="2022728"/>
          </a:xfrm>
          <a:prstGeom prst="rect">
            <a:avLst/>
          </a:prstGeom>
        </p:spPr>
      </p:pic>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8184" y="1694304"/>
            <a:ext cx="2677158" cy="2007868"/>
          </a:xfrm>
          <a:prstGeom prst="rect">
            <a:avLst/>
          </a:prstGeom>
        </p:spPr>
      </p:pic>
      <p:pic>
        <p:nvPicPr>
          <p:cNvPr id="7" name="Afbeelding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8184" y="4365104"/>
            <a:ext cx="2659164" cy="2143125"/>
          </a:xfrm>
          <a:prstGeom prst="rect">
            <a:avLst/>
          </a:prstGeom>
        </p:spPr>
      </p:pic>
      <p:pic>
        <p:nvPicPr>
          <p:cNvPr id="8" name="Afbeelding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085" y="4372679"/>
            <a:ext cx="2690887" cy="2143125"/>
          </a:xfrm>
          <a:prstGeom prst="rect">
            <a:avLst/>
          </a:prstGeom>
        </p:spPr>
      </p:pic>
      <p:pic>
        <p:nvPicPr>
          <p:cNvPr id="9" name="Afbeelding 8"/>
          <p:cNvPicPr>
            <a:picLocks noChangeAspect="1"/>
          </p:cNvPicPr>
          <p:nvPr/>
        </p:nvPicPr>
        <p:blipFill rotWithShape="1">
          <a:blip r:embed="rId9" cstate="print">
            <a:extLst>
              <a:ext uri="{28A0092B-C50C-407E-A947-70E740481C1C}">
                <a14:useLocalDpi xmlns:a14="http://schemas.microsoft.com/office/drawing/2010/main" val="0"/>
              </a:ext>
            </a:extLst>
          </a:blip>
          <a:srcRect l="7687" r="13001" b="13304"/>
          <a:stretch/>
        </p:blipFill>
        <p:spPr>
          <a:xfrm>
            <a:off x="3307711" y="4372679"/>
            <a:ext cx="2614108" cy="2143125"/>
          </a:xfrm>
          <a:prstGeom prst="rect">
            <a:avLst/>
          </a:prstGeom>
        </p:spPr>
      </p:pic>
    </p:spTree>
    <p:extLst>
      <p:ext uri="{BB962C8B-B14F-4D97-AF65-F5344CB8AC3E}">
        <p14:creationId xmlns:p14="http://schemas.microsoft.com/office/powerpoint/2010/main" val="379238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 y="0"/>
            <a:ext cx="9140765" cy="6858000"/>
          </a:xfrm>
          <a:prstGeom prst="rect">
            <a:avLst/>
          </a:prstGeom>
        </p:spPr>
      </p:pic>
      <p:sp>
        <p:nvSpPr>
          <p:cNvPr id="3" name="Tekstvak 2"/>
          <p:cNvSpPr txBox="1"/>
          <p:nvPr/>
        </p:nvSpPr>
        <p:spPr>
          <a:xfrm>
            <a:off x="1115616" y="56574"/>
            <a:ext cx="6624736" cy="1200329"/>
          </a:xfrm>
          <a:prstGeom prst="rect">
            <a:avLst/>
          </a:prstGeom>
          <a:noFill/>
        </p:spPr>
        <p:txBody>
          <a:bodyPr wrap="square" rtlCol="0">
            <a:spAutoFit/>
          </a:bodyPr>
          <a:lstStyle/>
          <a:p>
            <a:r>
              <a:rPr lang="nl-NL" sz="7200" dirty="0" smtClean="0"/>
              <a:t>Natuur in de stad</a:t>
            </a:r>
            <a:endParaRPr lang="nl-NL" sz="7200" dirty="0"/>
          </a:p>
        </p:txBody>
      </p:sp>
      <p:pic>
        <p:nvPicPr>
          <p:cNvPr id="2" name="Afbeelding 1"/>
          <p:cNvPicPr>
            <a:picLocks noChangeAspect="1"/>
          </p:cNvPicPr>
          <p:nvPr/>
        </p:nvPicPr>
        <p:blipFill rotWithShape="1">
          <a:blip r:embed="rId4">
            <a:extLst>
              <a:ext uri="{28A0092B-C50C-407E-A947-70E740481C1C}">
                <a14:useLocalDpi xmlns:a14="http://schemas.microsoft.com/office/drawing/2010/main" val="0"/>
              </a:ext>
            </a:extLst>
          </a:blip>
          <a:srcRect l="24821"/>
          <a:stretch/>
        </p:blipFill>
        <p:spPr>
          <a:xfrm>
            <a:off x="251519" y="1844824"/>
            <a:ext cx="3242731" cy="4320480"/>
          </a:xfrm>
          <a:prstGeom prst="rect">
            <a:avLst/>
          </a:prstGeom>
        </p:spPr>
      </p:pic>
      <p:pic>
        <p:nvPicPr>
          <p:cNvPr id="6" name="Afbeelding 5"/>
          <p:cNvPicPr>
            <a:picLocks noChangeAspect="1"/>
          </p:cNvPicPr>
          <p:nvPr/>
        </p:nvPicPr>
        <p:blipFill rotWithShape="1">
          <a:blip r:embed="rId5">
            <a:extLst>
              <a:ext uri="{28A0092B-C50C-407E-A947-70E740481C1C}">
                <a14:useLocalDpi xmlns:a14="http://schemas.microsoft.com/office/drawing/2010/main" val="0"/>
              </a:ext>
            </a:extLst>
          </a:blip>
          <a:srcRect t="2187"/>
          <a:stretch/>
        </p:blipFill>
        <p:spPr>
          <a:xfrm>
            <a:off x="3635895" y="2244222"/>
            <a:ext cx="5327421" cy="3521684"/>
          </a:xfrm>
          <a:prstGeom prst="rect">
            <a:avLst/>
          </a:prstGeom>
        </p:spPr>
      </p:pic>
      <p:sp>
        <p:nvSpPr>
          <p:cNvPr id="9" name="Tekstvak 8"/>
          <p:cNvSpPr txBox="1"/>
          <p:nvPr/>
        </p:nvSpPr>
        <p:spPr>
          <a:xfrm>
            <a:off x="2616274" y="908720"/>
            <a:ext cx="6120680" cy="461665"/>
          </a:xfrm>
          <a:prstGeom prst="rect">
            <a:avLst/>
          </a:prstGeom>
          <a:noFill/>
        </p:spPr>
        <p:txBody>
          <a:bodyPr wrap="square" rtlCol="0">
            <a:spAutoFit/>
          </a:bodyPr>
          <a:lstStyle/>
          <a:p>
            <a:r>
              <a:rPr lang="nl-NL" sz="2400" dirty="0" smtClean="0"/>
              <a:t>Bescherming brood nodig</a:t>
            </a:r>
            <a:endParaRPr lang="nl-NL" sz="2400" dirty="0"/>
          </a:p>
        </p:txBody>
      </p:sp>
    </p:spTree>
    <p:extLst>
      <p:ext uri="{BB962C8B-B14F-4D97-AF65-F5344CB8AC3E}">
        <p14:creationId xmlns:p14="http://schemas.microsoft.com/office/powerpoint/2010/main" val="3788497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 y="0"/>
            <a:ext cx="9140765" cy="6858000"/>
          </a:xfrm>
          <a:prstGeom prst="rect">
            <a:avLst/>
          </a:prstGeom>
        </p:spPr>
      </p:pic>
      <p:sp>
        <p:nvSpPr>
          <p:cNvPr id="3" name="Tekstvak 2"/>
          <p:cNvSpPr txBox="1"/>
          <p:nvPr/>
        </p:nvSpPr>
        <p:spPr>
          <a:xfrm>
            <a:off x="1115616" y="56574"/>
            <a:ext cx="6624736" cy="1200329"/>
          </a:xfrm>
          <a:prstGeom prst="rect">
            <a:avLst/>
          </a:prstGeom>
          <a:noFill/>
        </p:spPr>
        <p:txBody>
          <a:bodyPr wrap="square" rtlCol="0">
            <a:spAutoFit/>
          </a:bodyPr>
          <a:lstStyle/>
          <a:p>
            <a:r>
              <a:rPr lang="nl-NL" sz="7200" dirty="0" smtClean="0"/>
              <a:t>Natuur in de stad</a:t>
            </a:r>
            <a:endParaRPr lang="nl-NL" sz="7200" dirty="0"/>
          </a:p>
        </p:txBody>
      </p:sp>
      <p:pic>
        <p:nvPicPr>
          <p:cNvPr id="2" name="Afbeelding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4543809"/>
            <a:ext cx="2717612" cy="1909526"/>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1820" y="4538270"/>
            <a:ext cx="2952328" cy="1915065"/>
          </a:xfrm>
          <a:prstGeom prst="rect">
            <a:avLst/>
          </a:prstGeom>
        </p:spPr>
      </p:pic>
      <p:pic>
        <p:nvPicPr>
          <p:cNvPr id="6" name="Afbeelding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78997" y="4487678"/>
            <a:ext cx="2994449" cy="1965657"/>
          </a:xfrm>
          <a:prstGeom prst="rect">
            <a:avLst/>
          </a:prstGeom>
        </p:spPr>
      </p:pic>
      <p:pic>
        <p:nvPicPr>
          <p:cNvPr id="7" name="Afbeelding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51820" y="2132856"/>
            <a:ext cx="2952328" cy="2016224"/>
          </a:xfrm>
          <a:prstGeom prst="rect">
            <a:avLst/>
          </a:prstGeom>
        </p:spPr>
      </p:pic>
      <p:pic>
        <p:nvPicPr>
          <p:cNvPr id="8" name="Afbeelding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78997" y="2132856"/>
            <a:ext cx="2994449" cy="2016224"/>
          </a:xfrm>
          <a:prstGeom prst="rect">
            <a:avLst/>
          </a:prstGeom>
        </p:spPr>
      </p:pic>
      <p:pic>
        <p:nvPicPr>
          <p:cNvPr id="9" name="Afbeelding 8"/>
          <p:cNvPicPr>
            <a:picLocks noChangeAspect="1"/>
          </p:cNvPicPr>
          <p:nvPr/>
        </p:nvPicPr>
        <p:blipFill rotWithShape="1">
          <a:blip r:embed="rId9" cstate="print">
            <a:extLst>
              <a:ext uri="{28A0092B-C50C-407E-A947-70E740481C1C}">
                <a14:useLocalDpi xmlns:a14="http://schemas.microsoft.com/office/drawing/2010/main" val="0"/>
              </a:ext>
            </a:extLst>
          </a:blip>
          <a:srcRect l="3232" r="6613" b="17594"/>
          <a:stretch/>
        </p:blipFill>
        <p:spPr>
          <a:xfrm>
            <a:off x="107504" y="2132856"/>
            <a:ext cx="2731000" cy="2016224"/>
          </a:xfrm>
          <a:prstGeom prst="rect">
            <a:avLst/>
          </a:prstGeom>
        </p:spPr>
      </p:pic>
      <p:sp>
        <p:nvSpPr>
          <p:cNvPr id="10" name="Tekstvak 9"/>
          <p:cNvSpPr txBox="1"/>
          <p:nvPr/>
        </p:nvSpPr>
        <p:spPr>
          <a:xfrm>
            <a:off x="2699792" y="1026070"/>
            <a:ext cx="5907308" cy="461665"/>
          </a:xfrm>
          <a:prstGeom prst="rect">
            <a:avLst/>
          </a:prstGeom>
          <a:noFill/>
        </p:spPr>
        <p:txBody>
          <a:bodyPr wrap="square" rtlCol="0">
            <a:spAutoFit/>
          </a:bodyPr>
          <a:lstStyle/>
          <a:p>
            <a:r>
              <a:rPr lang="nl-NL" sz="2400" dirty="0" smtClean="0"/>
              <a:t>Bescherming werkt</a:t>
            </a:r>
            <a:endParaRPr lang="nl-NL" sz="2400" dirty="0"/>
          </a:p>
        </p:txBody>
      </p:sp>
    </p:spTree>
    <p:extLst>
      <p:ext uri="{BB962C8B-B14F-4D97-AF65-F5344CB8AC3E}">
        <p14:creationId xmlns:p14="http://schemas.microsoft.com/office/powerpoint/2010/main" val="379238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1986</Words>
  <Application>Microsoft Office PowerPoint</Application>
  <PresentationFormat>Diavoorstelling (4:3)</PresentationFormat>
  <Paragraphs>65</Paragraphs>
  <Slides>9</Slides>
  <Notes>9</Notes>
  <HiddenSlides>0</HiddenSlides>
  <MMClips>0</MMClips>
  <ScaleCrop>false</ScaleCrop>
  <HeadingPairs>
    <vt:vector size="4" baseType="variant">
      <vt:variant>
        <vt:lpstr>Thema</vt:lpstr>
      </vt:variant>
      <vt:variant>
        <vt:i4>1</vt:i4>
      </vt:variant>
      <vt:variant>
        <vt:lpstr>Diatitels</vt:lpstr>
      </vt:variant>
      <vt:variant>
        <vt:i4>9</vt:i4>
      </vt:variant>
    </vt:vector>
  </HeadingPairs>
  <TitlesOfParts>
    <vt:vector size="10"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Gemeente Groningen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Gerben Hovenkamp</dc:creator>
  <cp:lastModifiedBy>Gerben Hovenkamp</cp:lastModifiedBy>
  <cp:revision>89</cp:revision>
  <dcterms:created xsi:type="dcterms:W3CDTF">2017-03-07T07:17:00Z</dcterms:created>
  <dcterms:modified xsi:type="dcterms:W3CDTF">2017-03-22T13:32:49Z</dcterms:modified>
</cp:coreProperties>
</file>